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17" r:id="rId1"/>
  </p:sldMasterIdLst>
  <p:sldIdLst>
    <p:sldId id="257" r:id="rId2"/>
    <p:sldId id="270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444" autoAdjust="0"/>
  </p:normalViewPr>
  <p:slideViewPr>
    <p:cSldViewPr>
      <p:cViewPr varScale="1">
        <p:scale>
          <a:sx n="86" d="100"/>
          <a:sy n="86" d="100"/>
        </p:scale>
        <p:origin x="102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15535388-132F-4657-8D7A-BD2BA2FA9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985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533008C-F598-449B-8F4F-160E2ECC8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10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4DDDA-03E8-42C5-B5FE-5EB58D27E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29872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C0711-31F8-4185-8F56-03203FD78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85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69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  <p:sldLayoutId id="2147484931" r:id="rId14"/>
    <p:sldLayoutId id="2147484932" r:id="rId15"/>
    <p:sldLayoutId id="2147484933" r:id="rId16"/>
    <p:sldLayoutId id="2147484934" r:id="rId17"/>
  </p:sldLayoutIdLst>
  <p:transition spd="med">
    <p:split orient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71464" y="1755682"/>
            <a:ext cx="10153128" cy="2681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Магија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је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у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рукама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наставника</a:t>
            </a:r>
            <a:endParaRPr lang="sr-Cyrl-R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sr-Cyrl-R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R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ТЕХНИЧКО ЦРТАЊЕ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Cyrl-R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Топографски знаци култура и објеката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23" y="5013176"/>
            <a:ext cx="5223345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E"/>
                </a:solidFill>
              </a:rPr>
              <a:t>Подручје</a:t>
            </a:r>
            <a:r>
              <a:rPr lang="en-US" sz="1700" dirty="0">
                <a:solidFill>
                  <a:srgbClr val="FFFFFE"/>
                </a:solidFill>
              </a:rPr>
              <a:t> </a:t>
            </a:r>
            <a:r>
              <a:rPr lang="en-US" sz="1700" dirty="0" err="1">
                <a:solidFill>
                  <a:srgbClr val="FFFFFE"/>
                </a:solidFill>
              </a:rPr>
              <a:t>рада</a:t>
            </a:r>
            <a:r>
              <a:rPr lang="en-US" sz="1700" dirty="0">
                <a:solidFill>
                  <a:srgbClr val="FFFFFE"/>
                </a:solidFill>
              </a:rPr>
              <a:t>: </a:t>
            </a:r>
            <a:r>
              <a:rPr lang="en-US" sz="1700" dirty="0" err="1">
                <a:solidFill>
                  <a:srgbClr val="FFFFFE"/>
                </a:solidFill>
              </a:rPr>
              <a:t>Геодезија</a:t>
            </a:r>
            <a:r>
              <a:rPr lang="en-US" sz="1700" dirty="0">
                <a:solidFill>
                  <a:srgbClr val="FFFFFE"/>
                </a:solidFill>
              </a:rPr>
              <a:t> и </a:t>
            </a:r>
            <a:r>
              <a:rPr lang="en-US" sz="1700" dirty="0" err="1">
                <a:solidFill>
                  <a:srgbClr val="FFFFFE"/>
                </a:solidFill>
              </a:rPr>
              <a:t>грађевинарство</a:t>
            </a:r>
            <a:endParaRPr lang="en-US" sz="1700" dirty="0">
              <a:solidFill>
                <a:srgbClr val="FFFFF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E"/>
                </a:solidFill>
              </a:rPr>
              <a:t>Одељење</a:t>
            </a:r>
            <a:r>
              <a:rPr lang="en-US" sz="1700" dirty="0">
                <a:solidFill>
                  <a:srgbClr val="FFFFFE"/>
                </a:solidFill>
              </a:rPr>
              <a:t>:  I/4 –</a:t>
            </a:r>
            <a:r>
              <a:rPr lang="en-US" sz="1700" dirty="0" err="1">
                <a:solidFill>
                  <a:srgbClr val="FFFFFE"/>
                </a:solidFill>
              </a:rPr>
              <a:t>Геодетски</a:t>
            </a:r>
            <a:r>
              <a:rPr lang="en-US" sz="1700" dirty="0">
                <a:solidFill>
                  <a:srgbClr val="FFFFFE"/>
                </a:solidFill>
              </a:rPr>
              <a:t> </a:t>
            </a:r>
            <a:r>
              <a:rPr lang="en-US" sz="1700" dirty="0" err="1">
                <a:solidFill>
                  <a:srgbClr val="FFFFFE"/>
                </a:solidFill>
              </a:rPr>
              <a:t>техничар</a:t>
            </a:r>
            <a:r>
              <a:rPr lang="en-US" sz="1700" dirty="0">
                <a:solidFill>
                  <a:srgbClr val="FFFFFE"/>
                </a:solidFill>
              </a:rPr>
              <a:t> - ГЕОМЕТАР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E"/>
                </a:solidFill>
              </a:rPr>
              <a:t>Предмет</a:t>
            </a:r>
            <a:r>
              <a:rPr lang="en-US" sz="1700" dirty="0">
                <a:solidFill>
                  <a:srgbClr val="FFFFFE"/>
                </a:solidFill>
              </a:rPr>
              <a:t> : </a:t>
            </a:r>
            <a:r>
              <a:rPr lang="en-US" sz="1700" dirty="0" err="1">
                <a:solidFill>
                  <a:srgbClr val="FFFFFE"/>
                </a:solidFill>
              </a:rPr>
              <a:t>Техничко</a:t>
            </a:r>
            <a:r>
              <a:rPr lang="en-US" sz="1700" dirty="0">
                <a:solidFill>
                  <a:srgbClr val="FFFFFE"/>
                </a:solidFill>
              </a:rPr>
              <a:t> </a:t>
            </a:r>
            <a:r>
              <a:rPr lang="en-US" sz="1700" dirty="0" err="1">
                <a:solidFill>
                  <a:srgbClr val="FFFFFE"/>
                </a:solidFill>
              </a:rPr>
              <a:t>цртање</a:t>
            </a:r>
            <a:endParaRPr lang="en-US" sz="1700" dirty="0">
              <a:solidFill>
                <a:srgbClr val="FFFFFE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E"/>
                </a:solidFill>
              </a:rPr>
              <a:t>Школска</a:t>
            </a:r>
            <a:r>
              <a:rPr lang="en-US" sz="1700" dirty="0">
                <a:solidFill>
                  <a:srgbClr val="FFFFFE"/>
                </a:solidFill>
              </a:rPr>
              <a:t>: 2019/2020. </a:t>
            </a:r>
            <a:r>
              <a:rPr lang="en-US" sz="1700" dirty="0" err="1">
                <a:solidFill>
                  <a:srgbClr val="FFFFFE"/>
                </a:solidFill>
              </a:rPr>
              <a:t>год</a:t>
            </a:r>
            <a:r>
              <a:rPr lang="en-US" sz="1700" dirty="0">
                <a:solidFill>
                  <a:srgbClr val="FFFFFE"/>
                </a:solidFill>
              </a:rPr>
              <a:t>.</a:t>
            </a:r>
          </a:p>
        </p:txBody>
      </p:sp>
      <p:pic>
        <p:nvPicPr>
          <p:cNvPr id="11" name="Picture 2" descr="C:\Users\Goca\Desktop\89416_orig.jpg">
            <a:extLst>
              <a:ext uri="{FF2B5EF4-FFF2-40B4-BE49-F238E27FC236}">
                <a16:creationId xmlns:a16="http://schemas.microsoft.com/office/drawing/2014/main" id="{43C1204E-3678-4363-94DA-345029C6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448" y="219384"/>
            <a:ext cx="1158623" cy="1115711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7" name="TextBox 6"/>
          <p:cNvSpPr txBox="1"/>
          <p:nvPr/>
        </p:nvSpPr>
        <p:spPr>
          <a:xfrm>
            <a:off x="5879976" y="5007063"/>
            <a:ext cx="59766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kern="1500" dirty="0">
                <a:cs typeface="Times New Roman" pitchFamily="18" charset="0"/>
              </a:rPr>
              <a:t>Наставник: Александра Рудњанин</a:t>
            </a:r>
          </a:p>
          <a:p>
            <a:pPr>
              <a:spcAft>
                <a:spcPts val="600"/>
              </a:spcAft>
            </a:pPr>
            <a:r>
              <a:rPr lang="ru-RU" kern="1500" dirty="0">
                <a:cs typeface="Times New Roman" pitchFamily="18" charset="0"/>
              </a:rPr>
              <a:t>Школа: Машинска техничка школа „14. октобар“ Краљево</a:t>
            </a:r>
          </a:p>
        </p:txBody>
      </p:sp>
    </p:spTree>
  </p:cSld>
  <p:clrMapOvr>
    <a:masterClrMapping/>
  </p:clrMapOvr>
  <p:transition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604" y="240"/>
              <a:ext cx="9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endParaRPr lang="en-US" sz="2200"/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81290" y="428604"/>
            <a:ext cx="748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sr-Cyrl-RS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Times New Roman"/>
              </a:rPr>
              <a:t>КРАЈ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976" y="3429001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ХВАЛА НА ПАЖЊИ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Goca\Desktop\89416_orig.jpg">
            <a:extLst>
              <a:ext uri="{FF2B5EF4-FFF2-40B4-BE49-F238E27FC236}">
                <a16:creationId xmlns:a16="http://schemas.microsoft.com/office/drawing/2014/main" id="{41EE4E64-910B-437E-966D-D14638E2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Циљеви и организација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2"/>
            <a:ext cx="9577064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ЦИЉЕВИ ОВОГ ГРАФИЧКОГ РАДА СУ: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• Стицање  знања  о топографским  знацима  геодетских  тачака, објеката и  граничних  линија;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• Стицање  вештине  цртања  топографских  знакова  свих  елемената  у  геодезији. </a:t>
            </a: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C3AB4-35F3-4514-838A-BD6A5797BCA8}"/>
              </a:ext>
            </a:extLst>
          </p:cNvPr>
          <p:cNvSpPr txBox="1"/>
          <p:nvPr/>
        </p:nvSpPr>
        <p:spPr>
          <a:xfrm>
            <a:off x="1919536" y="1556792"/>
            <a:ext cx="957706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ПЛАНИРАЊЕ И ОРГАНИЗАЦИЈА АКТИВНОСТИ: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Највећи проблем ученицима задаје организација рада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9348A-39FF-429F-B4E0-222353297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7130">
            <a:off x="1487488" y="3953509"/>
            <a:ext cx="2143125" cy="22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4BCA8-0588-4B38-A02B-C19E1085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5643" y="4263228"/>
            <a:ext cx="3546587" cy="409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15492-C4A0-463A-8C83-142834EC6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703">
            <a:off x="4223970" y="3726334"/>
            <a:ext cx="2143125" cy="19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E03E54-41AF-4D06-B5AA-C4E254113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3895">
            <a:off x="7996252" y="3943277"/>
            <a:ext cx="3513645" cy="39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702D43-73E1-49DE-A5EF-015841684D97}"/>
              </a:ext>
            </a:extLst>
          </p:cNvPr>
          <p:cNvSpPr txBox="1"/>
          <p:nvPr/>
        </p:nvSpPr>
        <p:spPr>
          <a:xfrm>
            <a:off x="1894404" y="4974525"/>
            <a:ext cx="957706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... 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Зато сам одлучила да читав рад поделим у више фаза (са детаљним упутствима), како бих ученицима олакшала организацију и омогућила им да се посвете цртању топографских знакова.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kitchen, white, man&#10;&#10;Description automatically generated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1" y="1077913"/>
            <a:ext cx="7758418" cy="5470221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1.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sr-Cyrl-RS" dirty="0"/>
              <a:t>Фаза</a:t>
            </a:r>
          </a:p>
          <a:p>
            <a:endParaRPr lang="sr-Cyrl-RS" u="sng" dirty="0"/>
          </a:p>
          <a:p>
            <a:r>
              <a:rPr lang="ru-RU" dirty="0"/>
              <a:t>➢ Нацртамо оквир цртежа на листу формата А4.</a:t>
            </a:r>
          </a:p>
          <a:p>
            <a:r>
              <a:rPr lang="sr-Cyrl-RS" dirty="0"/>
              <a:t>➢ Оквир радити рапидографом 0.2.</a:t>
            </a:r>
          </a:p>
          <a:p>
            <a:r>
              <a:rPr lang="ru-RU" dirty="0"/>
              <a:t>➢ Нацртамо табелу по димензијама које су приказане</a:t>
            </a:r>
          </a:p>
          <a:p>
            <a:r>
              <a:rPr lang="sr-Cyrl-RS" dirty="0"/>
              <a:t>на следећој страни.</a:t>
            </a:r>
          </a:p>
          <a:p>
            <a:r>
              <a:rPr lang="ru-RU" dirty="0"/>
              <a:t>➢ Котне линије (димензије) не цртамо на нашем раду,</a:t>
            </a:r>
          </a:p>
          <a:p>
            <a:r>
              <a:rPr lang="ru-RU" dirty="0"/>
              <a:t>оне нам служе да бисмо табелу нацртали и</a:t>
            </a:r>
          </a:p>
          <a:p>
            <a:r>
              <a:rPr lang="sr-Cyrl-RS" dirty="0"/>
              <a:t>припремили за даље цртање.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56800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018" y="1092661"/>
            <a:ext cx="7753963" cy="5470221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2.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/>
              <a:t>2. Фаза</a:t>
            </a:r>
          </a:p>
          <a:p>
            <a:endParaRPr lang="ru-RU" dirty="0"/>
          </a:p>
          <a:p>
            <a:r>
              <a:rPr lang="ru-RU" dirty="0"/>
              <a:t>➢ Нацртамо помоћне линије за исписивање текста по</a:t>
            </a:r>
          </a:p>
          <a:p>
            <a:r>
              <a:rPr lang="ru-RU" dirty="0"/>
              <a:t>димензијама које су приказане на следећој страни.</a:t>
            </a:r>
          </a:p>
          <a:p>
            <a:r>
              <a:rPr lang="ru-RU" dirty="0"/>
              <a:t>➢ Котне линије (димензије) не цртамо на нашем раду,</a:t>
            </a:r>
          </a:p>
          <a:p>
            <a:r>
              <a:rPr lang="ru-RU" dirty="0"/>
              <a:t>оне нам служе да бисмо табелу нацртали и</a:t>
            </a:r>
          </a:p>
          <a:p>
            <a:r>
              <a:rPr lang="ru-RU" dirty="0"/>
              <a:t>припремили за даље цртање. Помоћне линије</a:t>
            </a:r>
          </a:p>
          <a:p>
            <a:r>
              <a:rPr lang="ru-RU" dirty="0"/>
              <a:t>исцртати што је тање могуће, како би се касније</a:t>
            </a:r>
          </a:p>
          <a:p>
            <a:r>
              <a:rPr lang="ru-RU" dirty="0"/>
              <a:t>могле обрисати.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98629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4821" y="1092661"/>
            <a:ext cx="7702356" cy="5470221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3.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/>
              <a:t>3. Фаза</a:t>
            </a:r>
          </a:p>
          <a:p>
            <a:endParaRPr lang="ru-RU" dirty="0"/>
          </a:p>
          <a:p>
            <a:r>
              <a:rPr lang="ru-RU" dirty="0"/>
              <a:t>➢ Написати називе као што је и приказано на</a:t>
            </a:r>
          </a:p>
          <a:p>
            <a:r>
              <a:rPr lang="ru-RU" dirty="0"/>
              <a:t>следећем листу рапидографом 0.2.</a:t>
            </a:r>
          </a:p>
          <a:p>
            <a:r>
              <a:rPr lang="ru-RU" dirty="0"/>
              <a:t>➢ Слова за исписивање формирати по правилима</a:t>
            </a:r>
          </a:p>
          <a:p>
            <a:r>
              <a:rPr lang="ru-RU" dirty="0"/>
              <a:t>техничког писања, као што је описано у ранијим</a:t>
            </a:r>
          </a:p>
          <a:p>
            <a:r>
              <a:rPr lang="ru-RU" dirty="0"/>
              <a:t>вежбама.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12486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042816"/>
            <a:ext cx="3875735" cy="5470221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4.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Cyrl-RS" i="1" dirty="0"/>
              <a:t>4. Фаза</a:t>
            </a:r>
          </a:p>
          <a:p>
            <a:endParaRPr lang="sr-Cyrl-RS" i="1" dirty="0"/>
          </a:p>
          <a:p>
            <a:r>
              <a:rPr lang="ru-RU" dirty="0"/>
              <a:t>➢ На следећим сликама приказани су детаљи који</a:t>
            </a:r>
          </a:p>
          <a:p>
            <a:r>
              <a:rPr lang="ru-RU" dirty="0"/>
              <a:t>треба да буду нацртани (црном бојом), помоћне</a:t>
            </a:r>
          </a:p>
          <a:p>
            <a:r>
              <a:rPr lang="ru-RU" dirty="0"/>
              <a:t>линије које вам могу помоћи приликом</a:t>
            </a:r>
          </a:p>
          <a:p>
            <a:r>
              <a:rPr lang="ru-RU" dirty="0"/>
              <a:t>конструкције (зеленом бојом), као и котне линије</a:t>
            </a:r>
          </a:p>
          <a:p>
            <a:r>
              <a:rPr lang="ru-RU" dirty="0"/>
              <a:t>(црвеном бојом) које пружају информације о</a:t>
            </a:r>
          </a:p>
          <a:p>
            <a:r>
              <a:rPr lang="sr-Cyrl-RS" dirty="0"/>
              <a:t>димензијама.</a:t>
            </a:r>
          </a:p>
          <a:p>
            <a:r>
              <a:rPr lang="ru-RU" dirty="0"/>
              <a:t>➢ Само детаљ који је приказан црном бојом потребно</a:t>
            </a:r>
          </a:p>
          <a:p>
            <a:r>
              <a:rPr lang="ru-RU" dirty="0"/>
              <a:t>је исцртати рапидографом 0.2, док се остале линије</a:t>
            </a:r>
          </a:p>
          <a:p>
            <a:r>
              <a:rPr lang="ru-RU" dirty="0"/>
              <a:t>извлаче оловком и њих је потребно обрисати након</a:t>
            </a:r>
          </a:p>
          <a:p>
            <a:r>
              <a:rPr lang="sr-Cyrl-RS" dirty="0"/>
              <a:t>исцртавања детаља.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12050-3218-4346-8AD1-35B766698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815" y="1077913"/>
            <a:ext cx="3851178" cy="54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8950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042816"/>
            <a:ext cx="3875735" cy="5470221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5.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r-Cyrl-RS" i="1" dirty="0"/>
              <a:t>5. Фаза</a:t>
            </a:r>
          </a:p>
          <a:p>
            <a:endParaRPr lang="sr-Cyrl-RS" i="1" dirty="0"/>
          </a:p>
          <a:p>
            <a:r>
              <a:rPr lang="ru-RU" dirty="0"/>
              <a:t>➢ На следећим сликама је детаљни преглед свих</a:t>
            </a:r>
          </a:p>
          <a:p>
            <a:r>
              <a:rPr lang="ru-RU" dirty="0"/>
              <a:t>детаља које је потребно представити на раду, без</a:t>
            </a:r>
          </a:p>
          <a:p>
            <a:r>
              <a:rPr lang="sr-Cyrl-RS" dirty="0"/>
              <a:t>котних и помоћних линија.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12050-3218-4346-8AD1-35B766698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815" y="1077913"/>
            <a:ext cx="3851178" cy="5470221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CAB616-8876-432D-925C-70ACFCE1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028947"/>
            <a:ext cx="3865543" cy="5470221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13A92F-256E-4C4C-8843-379DB8209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79" y="1077913"/>
            <a:ext cx="3851178" cy="54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8538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4821" y="1105797"/>
            <a:ext cx="7702356" cy="5443949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+mj-lt"/>
                  <a:cs typeface="Times New Roman" pitchFamily="18" charset="0"/>
                </a:rPr>
                <a:t>6. Фаза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/>
              <a:t>6. Фаза</a:t>
            </a:r>
          </a:p>
          <a:p>
            <a:endParaRPr lang="ru-RU" dirty="0"/>
          </a:p>
          <a:p>
            <a:r>
              <a:rPr lang="ru-RU" dirty="0"/>
              <a:t>➢ Коначан изглед цртежа.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30971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118B1-CC0B-4375-8018-FC217243E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0000">
            <a:off x="611500" y="2090137"/>
            <a:ext cx="2843067" cy="189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360" y="381000"/>
            <a:ext cx="11665296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dirty="0"/>
                <a:t>РАДОВИ УЧЕНИКА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536" y="1556791"/>
            <a:ext cx="792088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/>
              <a:t>РАДОВИ УЧЕНИКА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CE169-7C7F-4740-8868-AC07993F4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63572">
            <a:off x="8191826" y="4567293"/>
            <a:ext cx="2843067" cy="186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A6B04-AB3E-4B7D-B5AF-EFCE7B17A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82929">
            <a:off x="4466496" y="4598481"/>
            <a:ext cx="2631033" cy="172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DC4F9-75CE-418B-BA67-B4346AD22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65905">
            <a:off x="946818" y="4487970"/>
            <a:ext cx="2843067" cy="19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F9F7A9-F61C-4B16-86B4-6DECDF72A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64249">
            <a:off x="4339026" y="1568386"/>
            <a:ext cx="3095097" cy="212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9BB95-0772-4493-9B86-4E963446FB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09302">
            <a:off x="8173580" y="1453764"/>
            <a:ext cx="2843067" cy="197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783967"/>
      </p:ext>
    </p:extLst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7" grpId="1" uiExpand="1" build="allAtOnce"/>
    </p:bldLst>
  </p:timing>
</p:sld>
</file>

<file path=ppt/theme/theme1.xml><?xml version="1.0" encoding="utf-8"?>
<a:theme xmlns:a="http://schemas.openxmlformats.org/drawingml/2006/main" name="Vapor Trai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410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Rudnjanin</dc:creator>
  <cp:lastModifiedBy>Dejan Rudnjanin</cp:lastModifiedBy>
  <cp:revision>18</cp:revision>
  <dcterms:created xsi:type="dcterms:W3CDTF">2020-05-27T20:23:53Z</dcterms:created>
  <dcterms:modified xsi:type="dcterms:W3CDTF">2020-05-27T22:51:56Z</dcterms:modified>
</cp:coreProperties>
</file>